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60" r:id="rId4"/>
    <p:sldId id="266" r:id="rId5"/>
    <p:sldId id="267" r:id="rId6"/>
    <p:sldId id="259" r:id="rId7"/>
    <p:sldId id="268" r:id="rId8"/>
    <p:sldId id="262" r:id="rId9"/>
    <p:sldId id="263" r:id="rId10"/>
    <p:sldId id="269" r:id="rId11"/>
    <p:sldId id="270" r:id="rId12"/>
    <p:sldId id="271" r:id="rId13"/>
    <p:sldId id="273" r:id="rId14"/>
    <p:sldId id="272" r:id="rId15"/>
    <p:sldId id="264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54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E7244-A2B9-4074-8C34-7B8828003091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B5C9-6275-4550-B5FC-9AAC6E66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2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4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4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2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6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9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b="1" dirty="0" err="1" smtClean="0"/>
              <a:t>Vještine</a:t>
            </a:r>
            <a:r>
              <a:rPr lang="en-GB" b="1" dirty="0" smtClean="0"/>
              <a:t> </a:t>
            </a:r>
            <a:r>
              <a:rPr lang="en-GB" b="1" dirty="0" err="1" smtClean="0"/>
              <a:t>za</a:t>
            </a:r>
            <a:r>
              <a:rPr lang="en-GB" b="1" dirty="0" smtClean="0"/>
              <a:t> </a:t>
            </a:r>
            <a:r>
              <a:rPr lang="en-GB" b="1" dirty="0" err="1" smtClean="0"/>
              <a:t>zapošljavanje</a:t>
            </a:r>
            <a:r>
              <a:rPr lang="en-GB" b="1" dirty="0" smtClean="0"/>
              <a:t> u </a:t>
            </a:r>
            <a:r>
              <a:rPr lang="en-GB" b="1" dirty="0" err="1" smtClean="0"/>
              <a:t>turizmu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ugostiteljstvu</a:t>
            </a:r>
            <a:r>
              <a:rPr lang="en-GB" b="1" dirty="0" smtClean="0"/>
              <a:t> je </a:t>
            </a:r>
            <a:r>
              <a:rPr lang="en-GB" b="1" dirty="0" err="1" smtClean="0"/>
              <a:t>projekt</a:t>
            </a:r>
            <a:r>
              <a:rPr lang="en-GB" b="1" dirty="0" smtClean="0"/>
              <a:t> British </a:t>
            </a:r>
            <a:r>
              <a:rPr lang="en-GB" b="1" dirty="0" err="1" smtClean="0"/>
              <a:t>Councila</a:t>
            </a:r>
            <a:r>
              <a:rPr lang="en-GB" b="1" dirty="0" smtClean="0"/>
              <a:t> </a:t>
            </a:r>
            <a:r>
              <a:rPr lang="en-GB" b="1" dirty="0" err="1" smtClean="0"/>
              <a:t>koji</a:t>
            </a:r>
            <a:r>
              <a:rPr lang="en-GB" b="1" dirty="0" smtClean="0"/>
              <a:t> </a:t>
            </a:r>
            <a:r>
              <a:rPr lang="en-GB" b="1" dirty="0" err="1" smtClean="0"/>
              <a:t>sufinancira</a:t>
            </a:r>
            <a:r>
              <a:rPr lang="hr-HR" b="1" dirty="0" smtClean="0"/>
              <a:t> Europska unija, kroz program IPA,</a:t>
            </a:r>
            <a:r>
              <a:rPr lang="en-GB" b="1" dirty="0" smtClean="0"/>
              <a:t> a </a:t>
            </a:r>
            <a:r>
              <a:rPr lang="en-GB" b="1" dirty="0" err="1" smtClean="0"/>
              <a:t>provodi</a:t>
            </a:r>
            <a:r>
              <a:rPr lang="en-GB" b="1" dirty="0" smtClean="0"/>
              <a:t> se u </a:t>
            </a:r>
            <a:r>
              <a:rPr lang="en-GB" b="1" dirty="0" err="1" smtClean="0"/>
              <a:t>partnerstvu</a:t>
            </a:r>
            <a:r>
              <a:rPr lang="en-GB" b="1" dirty="0" smtClean="0"/>
              <a:t> s</a:t>
            </a:r>
            <a:r>
              <a:rPr lang="hr-HR" b="1" dirty="0" smtClean="0"/>
              <a:t> Nacionalnom udrugom obiteljskih i malih hotela, </a:t>
            </a:r>
            <a:r>
              <a:rPr lang="hr-HR" b="1" dirty="0" err="1" smtClean="0"/>
              <a:t>Bluesun</a:t>
            </a:r>
            <a:r>
              <a:rPr lang="hr-HR" b="1" dirty="0" smtClean="0"/>
              <a:t> Hotelima i Ženskom grupom Karlovac „Korak”.</a:t>
            </a:r>
          </a:p>
          <a:p>
            <a:pPr marL="0" indent="0" eaLnBrk="1" hangingPunct="1"/>
            <a:r>
              <a:rPr lang="vi-VN" dirty="0" smtClean="0"/>
              <a:t>Projekt se provodi u suradnji s Ministarstvom turizma i regionalnim uredima Hrvatskog zavoda za zapošljavanje iz Karlovca, Siska i Kutine.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9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vi-VN" dirty="0" smtClean="0"/>
              <a:t>Cilj je projekta potaknuti pozitivne društvene promjene u hrvatskom društvu i društvenu inkluziju dugotrajno nezaposlenih žena. </a:t>
            </a:r>
            <a:endParaRPr lang="hr-HR" dirty="0" smtClean="0"/>
          </a:p>
          <a:p>
            <a:pPr marL="0" indent="0" eaLnBrk="1" hangingPunct="1"/>
            <a:r>
              <a:rPr lang="vi-VN" dirty="0" smtClean="0"/>
              <a:t>Želimo doprinijeti tome cilju tako što ćemo povećati zapošljivost četrdeset sudionica projekta iz Karlovačke i Sisačko-moslavačke županije i promovirati društveno odgovorno poslovanje i društveno poduzetništvo među poslodavcima u turizmu i ugostiteljstvu.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6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/>
              <a:t>Ciljana skupina:</a:t>
            </a:r>
            <a:r>
              <a:rPr lang="hr-HR" dirty="0" smtClean="0"/>
              <a:t> nezaposleni duže od godinu dana  </a:t>
            </a:r>
            <a:r>
              <a:rPr lang="hr-HR" b="1" dirty="0" smtClean="0"/>
              <a:t>+</a:t>
            </a:r>
            <a:r>
              <a:rPr lang="hr-HR" dirty="0" smtClean="0"/>
              <a:t>  korisnik pomoći i usluga = osoba koja ostvaruje barem jedan oblik prava ili je korisnik neke od socijalnih usluga prema Zakonu o socijalnoj skrbi NN 33/12</a:t>
            </a:r>
            <a:endParaRPr lang="en-GB" dirty="0" smtClean="0"/>
          </a:p>
          <a:p>
            <a:r>
              <a:rPr lang="hr-HR" dirty="0" smtClean="0"/>
              <a:t> </a:t>
            </a:r>
            <a:endParaRPr lang="en-GB" dirty="0" smtClean="0"/>
          </a:p>
          <a:p>
            <a:r>
              <a:rPr lang="hr-HR" b="1" dirty="0" smtClean="0"/>
              <a:t>Članak 30. st. 1. – prava u sustavu socijalne skrbi </a:t>
            </a:r>
            <a:r>
              <a:rPr lang="hr-HR" dirty="0" smtClean="0"/>
              <a:t>- primjer:  Korisnici pomoći za uzdržavanje, Pomoći za podmirenje troškova stanovanja, Korisnici jednokratne pomoći, Naknade do zaposlenja</a:t>
            </a:r>
            <a:endParaRPr lang="en-GB" dirty="0" smtClean="0"/>
          </a:p>
          <a:p>
            <a:r>
              <a:rPr lang="hr-HR" b="1" dirty="0" smtClean="0"/>
              <a:t>Članak 82. st. 1. – vrste socijalnih usluga </a:t>
            </a:r>
            <a:r>
              <a:rPr lang="hr-HR" dirty="0" smtClean="0"/>
              <a:t>– primjer: Usluga savjetovanja i pomaganja, Usluga obiteljske medijacije, Stručna pomoć u obitelji, Usluge boravka, Stručne potpore u obavljanju poslova i zapošljavanju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0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Teme: predstavljanje, osobne informacije, brojevi, cijene, vrijeme, upute, pozdravi, opis navika i rutina, opis osoba i stvari,</a:t>
            </a:r>
          </a:p>
          <a:p>
            <a:r>
              <a:rPr lang="hr-HR" dirty="0" smtClean="0"/>
              <a:t>zamolbe, savjeti, pozivi, ponude, dogovori, obveze, opis prošlih događanja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2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Teme: utjecaj stavova i uvjerenja na posao, priprema za posao, prvi dojam, neverbalna komunikacija, komunikacijski proces, slušanje, davanje-primanje povratne informacije, rješavanje konflikata, multikulturalnost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8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2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B5C9-6275-4550-B5FC-9AAC6E665B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3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2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2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4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7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6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2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4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D2AF-BBFD-4E95-BF13-59BA4EEA6932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758D-F00B-45C2-98E9-602274081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eka@ka.t-com.h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  <a:t>Vještine za zapošljavanje</a:t>
            </a:r>
            <a:br>
              <a:rPr lang="hr-HR" b="1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  <a:t> u turizmu i ugostiteljstvu</a:t>
            </a:r>
            <a:endParaRPr lang="en-GB" dirty="0">
              <a:solidFill>
                <a:srgbClr val="0067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" pitchFamily="34" charset="0"/>
                <a:cs typeface="Arial" pitchFamily="34" charset="0"/>
              </a:rPr>
              <a:t>Karlovac, 27. studenog 2013.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rgbClr val="0067B0"/>
                </a:solidFill>
              </a:rPr>
              <a:t>Nacionalna udruga obiteljskih i malih hotela</a:t>
            </a:r>
            <a:endParaRPr lang="en-GB" sz="2800" dirty="0"/>
          </a:p>
        </p:txBody>
      </p:sp>
      <p:pic>
        <p:nvPicPr>
          <p:cNvPr id="11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175858" cy="5361459"/>
          </a:xfrm>
        </p:spPr>
      </p:pic>
    </p:spTree>
    <p:extLst>
      <p:ext uri="{BB962C8B-B14F-4D97-AF65-F5344CB8AC3E}">
        <p14:creationId xmlns:p14="http://schemas.microsoft.com/office/powerpoint/2010/main" val="34644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373927" cy="5524563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hr-HR" sz="2800" b="1" dirty="0" err="1" smtClean="0">
                <a:solidFill>
                  <a:srgbClr val="0067B0"/>
                </a:solidFill>
              </a:rPr>
              <a:t>Bluesun</a:t>
            </a:r>
            <a:r>
              <a:rPr lang="hr-HR" sz="2800" b="1" dirty="0" smtClean="0">
                <a:solidFill>
                  <a:srgbClr val="0067B0"/>
                </a:solidFill>
              </a:rPr>
              <a:t> </a:t>
            </a:r>
            <a:r>
              <a:rPr lang="hr-HR" sz="2800" b="1" dirty="0" err="1" smtClean="0">
                <a:solidFill>
                  <a:srgbClr val="0067B0"/>
                </a:solidFill>
              </a:rPr>
              <a:t>Hotels</a:t>
            </a:r>
            <a:r>
              <a:rPr lang="hr-HR" sz="2800" b="1" dirty="0" smtClean="0">
                <a:solidFill>
                  <a:srgbClr val="0067B0"/>
                </a:solidFill>
              </a:rPr>
              <a:t> &amp; </a:t>
            </a:r>
            <a:r>
              <a:rPr lang="hr-HR" sz="2800" b="1" dirty="0" err="1" smtClean="0">
                <a:solidFill>
                  <a:srgbClr val="0067B0"/>
                </a:solidFill>
              </a:rPr>
              <a:t>Resorts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r-HR" b="1" dirty="0" smtClean="0">
                <a:solidFill>
                  <a:srgbClr val="0067B0"/>
                </a:solidFill>
              </a:rPr>
              <a:t>Zašto se uključiti?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r-HR" sz="2400" dirty="0" smtClean="0"/>
              <a:t>Steći ćete:</a:t>
            </a:r>
          </a:p>
          <a:p>
            <a:r>
              <a:rPr lang="hr-HR" sz="2400" dirty="0" smtClean="0"/>
              <a:t>znanja i vještine za zapošljavanje u turizmu i ugostiteljstvu</a:t>
            </a:r>
          </a:p>
          <a:p>
            <a:r>
              <a:rPr lang="hr-HR" sz="2400" dirty="0" smtClean="0"/>
              <a:t>radno iskustvo</a:t>
            </a:r>
          </a:p>
          <a:p>
            <a:r>
              <a:rPr lang="hr-HR" sz="2400" dirty="0" smtClean="0"/>
              <a:t>izravan kontakt s potencijalnim poslodavcima</a:t>
            </a:r>
          </a:p>
          <a:p>
            <a:r>
              <a:rPr lang="hr-HR" sz="2400" dirty="0" smtClean="0"/>
              <a:t>potvrde o završenoj edukaciji i radnoj praksi u hotelima</a:t>
            </a:r>
          </a:p>
          <a:p>
            <a:r>
              <a:rPr lang="hr-HR" sz="2400" dirty="0" smtClean="0"/>
              <a:t>mogućnost sezonskog zaposlenja u hotelima domaćinima, ovisno o potrebama i mogućnostima pojedinih hotela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r-HR" b="1" dirty="0" smtClean="0">
                <a:solidFill>
                  <a:srgbClr val="0067B0"/>
                </a:solidFill>
              </a:rPr>
              <a:t>Na što se obvezujem?</a:t>
            </a:r>
          </a:p>
          <a:p>
            <a:pPr marL="0" indent="0">
              <a:buNone/>
            </a:pPr>
            <a:r>
              <a:rPr lang="hr-HR" sz="2400" b="1" dirty="0" smtClean="0"/>
              <a:t>Pet tjedana nastave: </a:t>
            </a:r>
          </a:p>
          <a:p>
            <a:pPr marL="0" indent="0">
              <a:buNone/>
            </a:pPr>
            <a:r>
              <a:rPr lang="hr-HR" sz="2400" dirty="0" smtClean="0"/>
              <a:t>Karlovac, radnim danom od 10 do 16h, veljača 2014.</a:t>
            </a:r>
          </a:p>
          <a:p>
            <a:pPr marL="0" indent="0">
              <a:buNone/>
            </a:pPr>
            <a:r>
              <a:rPr lang="hr-HR" sz="2400" dirty="0" smtClean="0"/>
              <a:t>Za trajanja nastave osiguran je besplatan ručak i prijevoz.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 smtClean="0"/>
              <a:t>Četiri tjedna prakse u hotelu: </a:t>
            </a:r>
          </a:p>
          <a:p>
            <a:pPr marL="0" indent="0">
              <a:buNone/>
            </a:pPr>
            <a:r>
              <a:rPr lang="hr-HR" sz="2400" dirty="0" smtClean="0"/>
              <a:t>Predsezona (travanj – lipanj) 2014., šest dana u tjednu, sedam sati na dan, tri slobodna dana</a:t>
            </a:r>
          </a:p>
          <a:p>
            <a:pPr marL="0" indent="0">
              <a:buNone/>
            </a:pPr>
            <a:r>
              <a:rPr lang="hr-HR" sz="2400" dirty="0" smtClean="0"/>
              <a:t>Prijevoz, smještaj i prehrana će biti osigurani.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67B0"/>
                </a:solidFill>
              </a:rPr>
              <a:t>Kako se prijaviti?</a:t>
            </a:r>
          </a:p>
          <a:p>
            <a:pPr marL="0" indent="0">
              <a:buNone/>
            </a:pPr>
            <a:endParaRPr lang="hr-HR" sz="2000" b="1" dirty="0" smtClean="0">
              <a:solidFill>
                <a:srgbClr val="0067B0"/>
              </a:solidFill>
            </a:endParaRPr>
          </a:p>
          <a:p>
            <a:r>
              <a:rPr lang="hr-HR" sz="2400" dirty="0" smtClean="0"/>
              <a:t>Ostavite svoje podatke u registracijskom obrascu</a:t>
            </a:r>
          </a:p>
          <a:p>
            <a:r>
              <a:rPr lang="hr-HR" sz="2400" dirty="0" smtClean="0"/>
              <a:t>Kontaktirajte</a:t>
            </a:r>
          </a:p>
          <a:p>
            <a:pPr marL="400050" lvl="1" indent="0">
              <a:buNone/>
            </a:pPr>
            <a:r>
              <a:rPr lang="hr-HR" sz="2400" dirty="0" smtClean="0"/>
              <a:t>Jasna </a:t>
            </a:r>
            <a:r>
              <a:rPr lang="hr-HR" sz="2400" dirty="0" err="1" smtClean="0"/>
              <a:t>Lenuzzi</a:t>
            </a:r>
            <a:r>
              <a:rPr lang="hr-HR" sz="2400" dirty="0" smtClean="0"/>
              <a:t>, Udruga „Korak”</a:t>
            </a:r>
          </a:p>
          <a:p>
            <a:pPr marL="400050" lvl="1" indent="0">
              <a:buNone/>
            </a:pPr>
            <a:r>
              <a:rPr lang="hr-HR" sz="2400" dirty="0" smtClean="0"/>
              <a:t>Telefon: 047 600 392</a:t>
            </a:r>
          </a:p>
          <a:p>
            <a:pPr marL="400050" lvl="1" indent="0">
              <a:buNone/>
            </a:pPr>
            <a:r>
              <a:rPr lang="pt-BR" sz="2400" dirty="0" smtClean="0"/>
              <a:t>E-mail</a:t>
            </a:r>
            <a:r>
              <a:rPr lang="pt-BR" sz="2400" dirty="0"/>
              <a:t>: </a:t>
            </a:r>
            <a:r>
              <a:rPr lang="pt-BR" sz="2400" dirty="0" smtClean="0">
                <a:hlinkClick r:id="rId3"/>
              </a:rPr>
              <a:t>zeka@ka.t-com.hr</a:t>
            </a:r>
            <a:endParaRPr lang="hr-HR" sz="2400" dirty="0" smtClean="0"/>
          </a:p>
          <a:p>
            <a:r>
              <a:rPr lang="hr-HR" sz="2400" dirty="0" smtClean="0"/>
              <a:t>Rok prijave: 10. prosinca 2013.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3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4581129"/>
            <a:ext cx="7772400" cy="792088"/>
          </a:xfrm>
        </p:spPr>
        <p:txBody>
          <a:bodyPr>
            <a:normAutofit/>
          </a:bodyPr>
          <a:lstStyle/>
          <a:p>
            <a:r>
              <a:rPr lang="hr-HR" sz="2400" cap="none" dirty="0" smtClean="0"/>
              <a:t>Rosana Besednik, voditeljica projekta</a:t>
            </a:r>
            <a:endParaRPr lang="en-GB" sz="24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67B0"/>
                </a:solidFill>
                <a:latin typeface="Arial" pitchFamily="34" charset="0"/>
                <a:ea typeface="+mj-ea"/>
                <a:cs typeface="Arial" pitchFamily="34" charset="0"/>
              </a:rPr>
              <a:t>Hvala na pažnji!</a:t>
            </a:r>
            <a:endParaRPr lang="en-GB" sz="4400" b="1" dirty="0">
              <a:solidFill>
                <a:srgbClr val="0067B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  <a:t>Vještine za zapošljavanje</a:t>
            </a:r>
            <a:br>
              <a:rPr lang="hr-HR" sz="3200" b="1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</a:br>
            <a:r>
              <a:rPr lang="hr-HR" sz="3200" b="1" dirty="0" smtClean="0">
                <a:solidFill>
                  <a:srgbClr val="0067B0"/>
                </a:solidFill>
                <a:latin typeface="Arial" pitchFamily="34" charset="0"/>
                <a:cs typeface="Arial" pitchFamily="34" charset="0"/>
              </a:rPr>
              <a:t> u turizmu i ugostiteljstvu</a:t>
            </a:r>
            <a:endParaRPr lang="hr-H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564903"/>
            <a:ext cx="8229600" cy="316835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Provoditelji: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British Council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Nacionalna udruga obiteljskih i malih hotela</a:t>
            </a:r>
          </a:p>
          <a:p>
            <a:r>
              <a:rPr lang="hr-HR" sz="2600" dirty="0" err="1" smtClean="0">
                <a:latin typeface="Arial" pitchFamily="34" charset="0"/>
                <a:cs typeface="Arial" pitchFamily="34" charset="0"/>
              </a:rPr>
              <a:t>Bluesun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Hoteli</a:t>
            </a: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Ženska grupa Karlovac „Korak”</a:t>
            </a:r>
          </a:p>
          <a:p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Projekt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sufinancira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Europska unija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Europskog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socijalnog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fonda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2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0067B0"/>
                </a:solidFill>
              </a:rPr>
              <a:t>Što želimo postići?</a:t>
            </a:r>
          </a:p>
          <a:p>
            <a:pPr marL="0" indent="0">
              <a:buNone/>
            </a:pPr>
            <a:endParaRPr lang="hr-HR" dirty="0" smtClean="0">
              <a:solidFill>
                <a:srgbClr val="0067B0"/>
              </a:solidFill>
            </a:endParaRPr>
          </a:p>
          <a:p>
            <a:r>
              <a:rPr lang="vi-VN" sz="2400" dirty="0" smtClean="0"/>
              <a:t>potaknuti pozitivne društvene promjene</a:t>
            </a:r>
            <a:endParaRPr lang="hr-HR" sz="2400" dirty="0" smtClean="0"/>
          </a:p>
          <a:p>
            <a:r>
              <a:rPr lang="hr-HR" sz="2400" dirty="0" smtClean="0"/>
              <a:t>potaknuti </a:t>
            </a:r>
            <a:r>
              <a:rPr lang="vi-VN" sz="2400" dirty="0" smtClean="0"/>
              <a:t>društvenu </a:t>
            </a:r>
            <a:r>
              <a:rPr lang="hr-HR" sz="2400" dirty="0" smtClean="0"/>
              <a:t>uključenost </a:t>
            </a:r>
            <a:r>
              <a:rPr lang="vi-VN" sz="2400" dirty="0" smtClean="0"/>
              <a:t>dugotrajno nezaposlenih žena</a:t>
            </a:r>
            <a:endParaRPr lang="hr-HR" sz="2400" dirty="0" smtClean="0"/>
          </a:p>
          <a:p>
            <a:r>
              <a:rPr lang="vi-VN" sz="2400" dirty="0" smtClean="0"/>
              <a:t>povećati zapošljivost četrdeset sudionica projekta</a:t>
            </a:r>
            <a:endParaRPr lang="hr-HR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67B0"/>
                </a:solidFill>
              </a:rPr>
              <a:t>Kome je projekt namijenjen?</a:t>
            </a:r>
          </a:p>
          <a:p>
            <a:pPr marL="0" indent="0">
              <a:buNone/>
            </a:pPr>
            <a:endParaRPr lang="hr-HR" sz="2400" dirty="0" smtClean="0">
              <a:solidFill>
                <a:srgbClr val="0067B0"/>
              </a:solidFill>
            </a:endParaRPr>
          </a:p>
          <a:p>
            <a:pPr marL="0" indent="0">
              <a:buNone/>
            </a:pPr>
            <a:r>
              <a:rPr lang="hr-HR" sz="2400" dirty="0" smtClean="0"/>
              <a:t>Prijaviti se mogu:</a:t>
            </a:r>
          </a:p>
          <a:p>
            <a:r>
              <a:rPr lang="hr-HR" sz="2400" dirty="0" smtClean="0"/>
              <a:t>dugotrajno nezaposlene žene</a:t>
            </a:r>
          </a:p>
          <a:p>
            <a:r>
              <a:rPr lang="hr-HR" sz="2400" dirty="0" smtClean="0"/>
              <a:t>u dobi od 25 do 54 godine života</a:t>
            </a:r>
          </a:p>
          <a:p>
            <a:r>
              <a:rPr lang="hr-HR" sz="2400" dirty="0" smtClean="0"/>
              <a:t>iz Sisačko-moslavačke i Karlovačke županije</a:t>
            </a:r>
          </a:p>
          <a:p>
            <a:r>
              <a:rPr lang="hr-HR" sz="2400" dirty="0" smtClean="0"/>
              <a:t>bez završene škole ili sa završenom osnovnom školom</a:t>
            </a:r>
          </a:p>
          <a:p>
            <a:r>
              <a:rPr lang="hr-HR" sz="2400" dirty="0" smtClean="0"/>
              <a:t>korisnice svih oblika pomoći i usluga u sustavu socijalne skrbi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67B0"/>
                </a:solidFill>
              </a:rPr>
              <a:t>Što možete očekivati?</a:t>
            </a:r>
          </a:p>
          <a:p>
            <a:endParaRPr lang="hr-HR" sz="2400" dirty="0" smtClean="0"/>
          </a:p>
          <a:p>
            <a:r>
              <a:rPr lang="hr-HR" sz="2400" dirty="0" smtClean="0"/>
              <a:t>početni tečaj engleskog jezika za turizam i ugostiteljstvo</a:t>
            </a:r>
          </a:p>
          <a:p>
            <a:r>
              <a:rPr lang="hr-HR" sz="2400" dirty="0" smtClean="0"/>
              <a:t>edukaciju o brizi o gostu</a:t>
            </a:r>
          </a:p>
          <a:p>
            <a:r>
              <a:rPr lang="hr-HR" sz="2400" dirty="0" smtClean="0"/>
              <a:t>osnaživanje i umrežavanje</a:t>
            </a:r>
          </a:p>
          <a:p>
            <a:endParaRPr lang="hr-HR" sz="1800" dirty="0" smtClean="0"/>
          </a:p>
          <a:p>
            <a:r>
              <a:rPr lang="hr-HR" sz="2400" dirty="0" smtClean="0"/>
              <a:t>jednomjesečnu praksu u hotelu: obuka za pomoćna zanimanja u turizmu i ugostiteljstvu (sobarice, čistačice, pomoćne kuharice i konobarice)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0067B0"/>
                </a:solidFill>
              </a:rPr>
              <a:t>Tečaj engleskog jezika za turizam</a:t>
            </a:r>
            <a:endParaRPr lang="en-GB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9552" y="2276872"/>
            <a:ext cx="4038600" cy="37052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r-HR" sz="2400" dirty="0"/>
              <a:t>Tečaj početnog engleskog za osobe koje ranije nisu učile engleski jezik ili nemaju značajnog predznanja. </a:t>
            </a:r>
          </a:p>
          <a:p>
            <a:pPr marL="0" indent="0">
              <a:buNone/>
              <a:defRPr/>
            </a:pPr>
            <a:r>
              <a:rPr lang="hr-HR" sz="2400" dirty="0"/>
              <a:t>Cilj je tečaja osposobiti polaznice za osnovnu komunikaciju s posjetiteljima i turistima koji govore engleski.</a:t>
            </a:r>
          </a:p>
          <a:p>
            <a:endParaRPr lang="en-GB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055996" cy="28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0067B0"/>
                </a:solidFill>
              </a:rPr>
              <a:t>Briga o gostu</a:t>
            </a:r>
            <a:endParaRPr lang="en-GB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9552" y="2276872"/>
            <a:ext cx="4038600" cy="37052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2400" dirty="0"/>
              <a:t>Osposobljavanje za kvalitetno i profesionalno obavljanje poslova u turizmu i ugostiteljstvu s naglaskom na zadovoljstvo gosta.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76056" y="1988840"/>
            <a:ext cx="361074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 smtClean="0"/>
              <a:t>Teme</a:t>
            </a:r>
            <a:r>
              <a:rPr lang="en-GB" sz="2000" dirty="0" smtClean="0"/>
              <a:t>: </a:t>
            </a:r>
          </a:p>
          <a:p>
            <a:r>
              <a:rPr lang="en-GB" sz="2000" dirty="0" err="1" smtClean="0"/>
              <a:t>gostoprimstvo</a:t>
            </a:r>
            <a:endParaRPr lang="en-GB" sz="2000" dirty="0" smtClean="0"/>
          </a:p>
          <a:p>
            <a:r>
              <a:rPr lang="en-GB" sz="2000" dirty="0" err="1" smtClean="0"/>
              <a:t>utjecaj</a:t>
            </a:r>
            <a:r>
              <a:rPr lang="en-GB" sz="2000" dirty="0" smtClean="0"/>
              <a:t> </a:t>
            </a:r>
            <a:r>
              <a:rPr lang="en-GB" sz="2000" dirty="0" err="1" smtClean="0"/>
              <a:t>stavova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uvjerenja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posao</a:t>
            </a:r>
            <a:endParaRPr lang="en-GB" sz="2000" dirty="0" smtClean="0"/>
          </a:p>
          <a:p>
            <a:r>
              <a:rPr lang="en-GB" sz="2000" dirty="0" err="1" smtClean="0"/>
              <a:t>prvi</a:t>
            </a:r>
            <a:r>
              <a:rPr lang="en-GB" sz="2000" dirty="0" smtClean="0"/>
              <a:t> </a:t>
            </a:r>
            <a:r>
              <a:rPr lang="en-GB" sz="2000" dirty="0" err="1" smtClean="0"/>
              <a:t>dojam</a:t>
            </a:r>
            <a:endParaRPr lang="en-GB" sz="2000" dirty="0" smtClean="0"/>
          </a:p>
          <a:p>
            <a:r>
              <a:rPr lang="en-GB" sz="2000" dirty="0" err="1" smtClean="0"/>
              <a:t>neverbalna</a:t>
            </a:r>
            <a:r>
              <a:rPr lang="en-GB" sz="2000" dirty="0" smtClean="0"/>
              <a:t> </a:t>
            </a:r>
            <a:r>
              <a:rPr lang="en-GB" sz="2000" dirty="0" err="1" smtClean="0"/>
              <a:t>komunikacija</a:t>
            </a:r>
            <a:endParaRPr lang="en-GB" sz="2000" dirty="0" smtClean="0"/>
          </a:p>
          <a:p>
            <a:r>
              <a:rPr lang="en-GB" sz="2000" dirty="0" err="1" smtClean="0"/>
              <a:t>slušanje</a:t>
            </a:r>
            <a:endParaRPr lang="en-GB" sz="2000" dirty="0" smtClean="0"/>
          </a:p>
          <a:p>
            <a:r>
              <a:rPr lang="en-GB" sz="2000" dirty="0" err="1" smtClean="0"/>
              <a:t>davanje</a:t>
            </a:r>
            <a:r>
              <a:rPr lang="en-GB" sz="2000" dirty="0" smtClean="0"/>
              <a:t> </a:t>
            </a:r>
            <a:r>
              <a:rPr lang="en-GB" sz="2000" dirty="0" err="1" smtClean="0"/>
              <a:t>povratne</a:t>
            </a:r>
            <a:r>
              <a:rPr lang="en-GB" sz="2000" dirty="0" smtClean="0"/>
              <a:t> </a:t>
            </a:r>
            <a:r>
              <a:rPr lang="en-GB" sz="2000" dirty="0" err="1" smtClean="0"/>
              <a:t>informacije</a:t>
            </a:r>
            <a:endParaRPr lang="en-GB" sz="2000" dirty="0" smtClean="0"/>
          </a:p>
          <a:p>
            <a:r>
              <a:rPr lang="en-GB" sz="2000" dirty="0" err="1" smtClean="0"/>
              <a:t>rješavanje</a:t>
            </a:r>
            <a:r>
              <a:rPr lang="en-GB" sz="2000" dirty="0" smtClean="0"/>
              <a:t> </a:t>
            </a:r>
            <a:r>
              <a:rPr lang="en-GB" sz="2000" dirty="0" err="1" smtClean="0"/>
              <a:t>konflikata</a:t>
            </a:r>
            <a:endParaRPr lang="en-GB" sz="2000" dirty="0" smtClean="0"/>
          </a:p>
          <a:p>
            <a:r>
              <a:rPr lang="en-GB" sz="2000" dirty="0" err="1" smtClean="0"/>
              <a:t>gosti</a:t>
            </a:r>
            <a:r>
              <a:rPr lang="en-GB" sz="2000" dirty="0" smtClean="0"/>
              <a:t> </a:t>
            </a:r>
            <a:r>
              <a:rPr lang="en-GB" sz="2000" dirty="0" err="1" smtClean="0"/>
              <a:t>iz</a:t>
            </a:r>
            <a:r>
              <a:rPr lang="en-GB" sz="2000" dirty="0" smtClean="0"/>
              <a:t> </a:t>
            </a:r>
            <a:r>
              <a:rPr lang="en-GB" sz="2000" dirty="0" err="1" smtClean="0"/>
              <a:t>drugih</a:t>
            </a:r>
            <a:r>
              <a:rPr lang="en-GB" sz="2000" dirty="0" smtClean="0"/>
              <a:t> </a:t>
            </a:r>
            <a:r>
              <a:rPr lang="en-GB" sz="2000" dirty="0" err="1" smtClean="0"/>
              <a:t>kultura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  <a:tabLst>
                <a:tab pos="3859213" algn="l"/>
              </a:tabLst>
            </a:pPr>
            <a:r>
              <a:rPr lang="hr-HR" sz="2400" dirty="0" smtClean="0"/>
              <a:t>Naučit ćete kako pisati životopis i zamolbu za posao, kako se prezentirati pred potencijalnim poslodavcem, kako preživjeti stres i tremu prije razgovora za posao i motivirati se za potragu za poslom.</a:t>
            </a:r>
          </a:p>
          <a:p>
            <a:endParaRPr lang="en-GB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0067B0"/>
                </a:solidFill>
              </a:rPr>
              <a:t>Osnaživanje</a:t>
            </a:r>
            <a:endParaRPr lang="en-GB" sz="3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95" y="3573016"/>
            <a:ext cx="3988259" cy="22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trajanje: četiri tjedna </a:t>
            </a:r>
          </a:p>
          <a:p>
            <a:r>
              <a:rPr lang="hr-HR" sz="2400" dirty="0" smtClean="0"/>
              <a:t>rad s mentorom/mentoricom</a:t>
            </a:r>
          </a:p>
          <a:p>
            <a:r>
              <a:rPr lang="hr-HR" sz="2400" dirty="0" smtClean="0"/>
              <a:t>obuka za pomoćna zanimanja u turizmu i ugostiteljstvu (sobarice, čistačice, pomoćne kuharice i konobarice)</a:t>
            </a:r>
          </a:p>
          <a:p>
            <a:r>
              <a:rPr lang="hr-HR" sz="2400" dirty="0" smtClean="0"/>
              <a:t>šest dana u tjednu, sedam sati dnevno</a:t>
            </a:r>
          </a:p>
          <a:p>
            <a:r>
              <a:rPr lang="hr-HR" sz="2400" dirty="0" smtClean="0"/>
              <a:t>predsezona 2014. (travanj – lipanj)</a:t>
            </a:r>
          </a:p>
          <a:p>
            <a:r>
              <a:rPr lang="hr-HR" sz="2400" dirty="0" smtClean="0"/>
              <a:t>tri slobodna dana</a:t>
            </a:r>
          </a:p>
          <a:p>
            <a:r>
              <a:rPr lang="hr-HR" sz="2400" dirty="0" smtClean="0"/>
              <a:t>osiguran prijevoz, smještaj i prehrana</a:t>
            </a:r>
          </a:p>
          <a:p>
            <a:endParaRPr lang="en-GB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0067B0"/>
                </a:solidFill>
              </a:rPr>
              <a:t>Praksa u hotelima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78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PA Skil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689</Words>
  <Application>Microsoft Office PowerPoint</Application>
  <PresentationFormat>On-screen Show (4:3)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Vještine za zapošljavanje  u turizmu i ugostiteljstvu</vt:lpstr>
      <vt:lpstr>Vještine za zapošljavanje  u turizmu i ugostiteljstvu</vt:lpstr>
      <vt:lpstr>PowerPoint Presentation</vt:lpstr>
      <vt:lpstr>PowerPoint Presentation</vt:lpstr>
      <vt:lpstr>PowerPoint Presentation</vt:lpstr>
      <vt:lpstr>Tečaj engleskog jezika za turizam</vt:lpstr>
      <vt:lpstr>Briga o gostu</vt:lpstr>
      <vt:lpstr>Osnaživanje</vt:lpstr>
      <vt:lpstr>Praksa u hotelima</vt:lpstr>
      <vt:lpstr>Nacionalna udruga obiteljskih i malih hotela</vt:lpstr>
      <vt:lpstr>Bluesun Hotels &amp; Resorts</vt:lpstr>
      <vt:lpstr>PowerPoint Presentation</vt:lpstr>
      <vt:lpstr>PowerPoint Presentation</vt:lpstr>
      <vt:lpstr>PowerPoint Presentation</vt:lpstr>
      <vt:lpstr>Rosana Besednik, voditeljica projekta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Valadzija, Durdica (Croatia)</dc:creator>
  <cp:lastModifiedBy>Valadzija, Durdica (Croatia)</cp:lastModifiedBy>
  <cp:revision>20</cp:revision>
  <cp:lastPrinted>2013-11-26T14:53:00Z</cp:lastPrinted>
  <dcterms:created xsi:type="dcterms:W3CDTF">2013-11-26T13:34:01Z</dcterms:created>
  <dcterms:modified xsi:type="dcterms:W3CDTF">2013-11-26T14:54:14Z</dcterms:modified>
</cp:coreProperties>
</file>